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512" r:id="rId2"/>
    <p:sldId id="506" r:id="rId3"/>
    <p:sldId id="538" r:id="rId4"/>
    <p:sldId id="507" r:id="rId5"/>
    <p:sldId id="508" r:id="rId6"/>
    <p:sldId id="541" r:id="rId7"/>
    <p:sldId id="509" r:id="rId8"/>
    <p:sldId id="510" r:id="rId9"/>
    <p:sldId id="511" r:id="rId10"/>
    <p:sldId id="532" r:id="rId11"/>
    <p:sldId id="533" r:id="rId12"/>
    <p:sldId id="520" r:id="rId13"/>
    <p:sldId id="536" r:id="rId14"/>
    <p:sldId id="539" r:id="rId15"/>
    <p:sldId id="517" r:id="rId16"/>
    <p:sldId id="518" r:id="rId17"/>
    <p:sldId id="537" r:id="rId18"/>
    <p:sldId id="521" r:id="rId19"/>
    <p:sldId id="540" r:id="rId20"/>
    <p:sldId id="522" r:id="rId21"/>
    <p:sldId id="523" r:id="rId22"/>
    <p:sldId id="525" r:id="rId23"/>
    <p:sldId id="524" r:id="rId24"/>
    <p:sldId id="256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00"/>
    <a:srgbClr val="050000"/>
    <a:srgbClr val="0400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80465" autoAdjust="0"/>
  </p:normalViewPr>
  <p:slideViewPr>
    <p:cSldViewPr>
      <p:cViewPr>
        <p:scale>
          <a:sx n="50" d="100"/>
          <a:sy n="50" d="100"/>
        </p:scale>
        <p:origin x="2976" y="996"/>
      </p:cViewPr>
      <p:guideLst>
        <p:guide orient="horz" pos="268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F4C8841-8A72-457B-81CD-513311308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CC63E-5AED-482B-B8F9-54390B2D8C5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Note: even gates on the same IC will not have exactly identical propagation delays and then of course there are different “wire”/trace path lengths.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CC63E-5AED-482B-B8F9-54390B2D8C5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487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F4247-3CC0-4B29-84C0-244886BF0E0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F4247-3CC0-4B29-84C0-244886BF0E0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37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2C6FA-201A-47F9-B17F-09CFD0EAEB8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DC78C-3A8E-4051-AD64-EDE8674740F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A5228-7D69-4534-B9C8-CD2868C23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D10D6-9CF8-4251-974F-C8B38DD4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8459-3930-4445-8BDE-D1F1759DC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F401-1122-4E11-BA03-AF41F4628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1F78B-FC60-41C9-9CC0-1553ACD6A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FD77-557A-4BD7-87E4-005ECB9C9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41AF-03BC-4097-AE63-AD9AF44A6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694C9-B773-4A28-A1FE-216FA31E5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F8A18-F48A-41F5-8696-3FC1BF6F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39EA-E577-47C9-BFB2-1670B0D42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CD99A-0348-407B-A4FF-876A93395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B424367C-332A-46B7-8055-4E2989C7E7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"/>
            <a:ext cx="9144000" cy="1292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Lecture 9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Glitches and Hazards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Hazard Types (Function, Logic), (Static, Dynamic)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Recognizing Static Logic Hazards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Correcting Static Logic Hazards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Types of Functions and Delays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Trivial, Simple, 1- and 2- and Multilevel Gate Circuits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Decoders and Multiplexers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6F401-1122-4E11-BA03-AF41F4628E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Static Function Hazards</a:t>
            </a:r>
          </a:p>
        </p:txBody>
      </p:sp>
      <p:pic>
        <p:nvPicPr>
          <p:cNvPr id="15363" name="Picture 1027" descr="039"/>
          <p:cNvPicPr>
            <a:picLocks noChangeAspect="1" noChangeArrowheads="1"/>
          </p:cNvPicPr>
          <p:nvPr/>
        </p:nvPicPr>
        <p:blipFill>
          <a:blip r:embed="rId2"/>
          <a:srcRect r="70335" b="32713"/>
          <a:stretch>
            <a:fillRect/>
          </a:stretch>
        </p:blipFill>
        <p:spPr bwMode="auto">
          <a:xfrm>
            <a:off x="457200" y="2652713"/>
            <a:ext cx="4202113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152400" y="15240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Result of two or more input signals changing</a:t>
            </a:r>
          </a:p>
          <a:p>
            <a:pPr algn="ctr"/>
            <a:r>
              <a:rPr lang="en-US" dirty="0">
                <a:latin typeface="+mj-lt"/>
              </a:rPr>
              <a:t>Cannot be removed by adding logic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"/>
            <a:ext cx="90678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Hazards</a:t>
            </a:r>
          </a:p>
        </p:txBody>
      </p:sp>
      <p:pic>
        <p:nvPicPr>
          <p:cNvPr id="16387" name="Picture 3" descr="044"/>
          <p:cNvPicPr>
            <a:picLocks noChangeAspect="1" noChangeArrowheads="1"/>
          </p:cNvPicPr>
          <p:nvPr/>
        </p:nvPicPr>
        <p:blipFill>
          <a:blip r:embed="rId2"/>
          <a:srcRect b="39397"/>
          <a:stretch>
            <a:fillRect/>
          </a:stretch>
        </p:blipFill>
        <p:spPr bwMode="auto">
          <a:xfrm>
            <a:off x="76200" y="1727200"/>
            <a:ext cx="8915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4114800"/>
            <a:ext cx="8469313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</a:rPr>
              <a:t>Generally occur in multi-level circuits when there are multiples paths with different delays from an input to an output.  </a:t>
            </a:r>
            <a:endParaRPr lang="en-US" i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+mj-lt"/>
              </a:rPr>
              <a:t>Do </a:t>
            </a:r>
            <a:r>
              <a:rPr lang="en-US" i="1" dirty="0">
                <a:latin typeface="+mj-lt"/>
              </a:rPr>
              <a:t>not occur in 2-level SOP (or POS) implementations.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Implementations for Complex Functions and Their Delays</a:t>
            </a:r>
          </a:p>
        </p:txBody>
      </p:sp>
      <p:pic>
        <p:nvPicPr>
          <p:cNvPr id="19459" name="Picture 4" descr="050"/>
          <p:cNvPicPr>
            <a:picLocks noChangeAspect="1" noChangeArrowheads="1"/>
          </p:cNvPicPr>
          <p:nvPr/>
        </p:nvPicPr>
        <p:blipFill>
          <a:blip r:embed="rId2"/>
          <a:srcRect b="8145"/>
          <a:stretch>
            <a:fillRect/>
          </a:stretch>
        </p:blipFill>
        <p:spPr bwMode="auto">
          <a:xfrm>
            <a:off x="609600" y="1571625"/>
            <a:ext cx="8001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153400" cy="4419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Decoders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57600" y="838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latin typeface="+mj-lt"/>
              </a:rPr>
              <a:t>n-to-2</a:t>
            </a:r>
            <a:r>
              <a:rPr lang="en-US" baseline="30000" dirty="0">
                <a:latin typeface="+mj-lt"/>
              </a:rPr>
              <a:t>n</a:t>
            </a:r>
            <a:r>
              <a:rPr lang="en-US" dirty="0">
                <a:latin typeface="+mj-lt"/>
              </a:rPr>
              <a:t> decoder</a:t>
            </a: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381000" y="1828800"/>
          <a:ext cx="1681163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Artwork" r:id="rId3" imgW="1390844" imgH="1504762" progId="">
                  <p:embed/>
                </p:oleObj>
              </mc:Choice>
              <mc:Fallback>
                <p:oleObj name="Artwork" r:id="rId3" imgW="1390844" imgH="1504762" progId="">
                  <p:embed/>
                  <p:pic>
                    <p:nvPicPr>
                      <p:cNvPr id="61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1681163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2"/>
          <p:cNvGraphicFramePr>
            <a:graphicFrameLocks noChangeAspect="1"/>
          </p:cNvGraphicFramePr>
          <p:nvPr/>
        </p:nvGraphicFramePr>
        <p:xfrm>
          <a:off x="2286000" y="1828800"/>
          <a:ext cx="367347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Artwork" r:id="rId5" imgW="3010320" imgH="1400000" progId="">
                  <p:embed/>
                </p:oleObj>
              </mc:Choice>
              <mc:Fallback>
                <p:oleObj name="Artwork" r:id="rId5" imgW="3010320" imgH="1400000" progId="">
                  <p:embed/>
                  <p:pic>
                    <p:nvPicPr>
                      <p:cNvPr id="61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3673475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228600" y="12954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latin typeface="+mj-lt"/>
              </a:rPr>
              <a:t>Converts binary code on input lines to one of 2</a:t>
            </a:r>
            <a:r>
              <a:rPr lang="en-US" baseline="30000" dirty="0">
                <a:latin typeface="+mj-lt"/>
              </a:rPr>
              <a:t>n</a:t>
            </a:r>
            <a:r>
              <a:rPr lang="en-US" dirty="0">
                <a:latin typeface="+mj-lt"/>
              </a:rPr>
              <a:t> output lines</a:t>
            </a:r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152400" y="3657600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latin typeface="+mj-lt"/>
              </a:rPr>
              <a:t>When a decoder has an EN (enable) input it’s often called a </a:t>
            </a:r>
            <a:r>
              <a:rPr lang="en-US" dirty="0" err="1">
                <a:latin typeface="+mj-lt"/>
              </a:rPr>
              <a:t>demultiplexer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dmux</a:t>
            </a:r>
            <a:r>
              <a:rPr lang="en-US" dirty="0">
                <a:latin typeface="+mj-lt"/>
              </a:rPr>
              <a:t>).  EN is often active low.</a:t>
            </a:r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7"/>
          <a:srcRect r="10040"/>
          <a:stretch>
            <a:fillRect/>
          </a:stretch>
        </p:blipFill>
        <p:spPr bwMode="auto">
          <a:xfrm>
            <a:off x="6367463" y="1981200"/>
            <a:ext cx="2133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6389688" y="16764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I1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6923088" y="16764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I0</a:t>
            </a: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8424863" y="2667000"/>
            <a:ext cx="414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Y0</a:t>
            </a:r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8424863" y="3124200"/>
            <a:ext cx="414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Y1</a:t>
            </a: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8424863" y="3592513"/>
            <a:ext cx="414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Y2</a:t>
            </a:r>
          </a:p>
        </p:txBody>
      </p:sp>
      <p:sp>
        <p:nvSpPr>
          <p:cNvPr id="6158" name="TextBox 13"/>
          <p:cNvSpPr txBox="1">
            <a:spLocks noChangeArrowheads="1"/>
          </p:cNvSpPr>
          <p:nvPr/>
        </p:nvSpPr>
        <p:spPr bwMode="auto">
          <a:xfrm>
            <a:off x="8424863" y="4049713"/>
            <a:ext cx="414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Y3</a:t>
            </a:r>
          </a:p>
        </p:txBody>
      </p:sp>
      <p:grpSp>
        <p:nvGrpSpPr>
          <p:cNvPr id="6159" name="Group 14"/>
          <p:cNvGrpSpPr>
            <a:grpSpLocks/>
          </p:cNvGrpSpPr>
          <p:nvPr/>
        </p:nvGrpSpPr>
        <p:grpSpPr bwMode="auto">
          <a:xfrm>
            <a:off x="4724400" y="4457700"/>
            <a:ext cx="2108200" cy="2324100"/>
            <a:chOff x="6477000" y="3048000"/>
            <a:chExt cx="2108406" cy="2324100"/>
          </a:xfrm>
        </p:grpSpPr>
        <p:pic>
          <p:nvPicPr>
            <p:cNvPr id="6169" name="Picture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35995" y="3256908"/>
              <a:ext cx="1755103" cy="211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0" name="TextBox 16"/>
            <p:cNvSpPr txBox="1">
              <a:spLocks noChangeArrowheads="1"/>
            </p:cNvSpPr>
            <p:nvPr/>
          </p:nvSpPr>
          <p:spPr bwMode="auto">
            <a:xfrm>
              <a:off x="6763234" y="3048000"/>
              <a:ext cx="3016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I1</a:t>
              </a:r>
            </a:p>
          </p:txBody>
        </p:sp>
        <p:sp>
          <p:nvSpPr>
            <p:cNvPr id="6171" name="TextBox 17"/>
            <p:cNvSpPr txBox="1">
              <a:spLocks noChangeArrowheads="1"/>
            </p:cNvSpPr>
            <p:nvPr/>
          </p:nvSpPr>
          <p:spPr bwMode="auto">
            <a:xfrm>
              <a:off x="7066951" y="3048000"/>
              <a:ext cx="3016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I0</a:t>
              </a:r>
            </a:p>
          </p:txBody>
        </p:sp>
        <p:sp>
          <p:nvSpPr>
            <p:cNvPr id="6172" name="TextBox 18"/>
            <p:cNvSpPr txBox="1">
              <a:spLocks noChangeArrowheads="1"/>
            </p:cNvSpPr>
            <p:nvPr/>
          </p:nvSpPr>
          <p:spPr bwMode="auto">
            <a:xfrm>
              <a:off x="8246852" y="3839402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Y0</a:t>
              </a:r>
            </a:p>
          </p:txBody>
        </p:sp>
        <p:sp>
          <p:nvSpPr>
            <p:cNvPr id="6173" name="TextBox 19"/>
            <p:cNvSpPr txBox="1">
              <a:spLocks noChangeArrowheads="1"/>
            </p:cNvSpPr>
            <p:nvPr/>
          </p:nvSpPr>
          <p:spPr bwMode="auto">
            <a:xfrm>
              <a:off x="8246852" y="4204990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Y1</a:t>
              </a:r>
            </a:p>
          </p:txBody>
        </p:sp>
        <p:sp>
          <p:nvSpPr>
            <p:cNvPr id="6174" name="TextBox 20"/>
            <p:cNvSpPr txBox="1">
              <a:spLocks noChangeArrowheads="1"/>
            </p:cNvSpPr>
            <p:nvPr/>
          </p:nvSpPr>
          <p:spPr bwMode="auto">
            <a:xfrm>
              <a:off x="8246852" y="4570579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Y2</a:t>
              </a:r>
            </a:p>
          </p:txBody>
        </p:sp>
        <p:sp>
          <p:nvSpPr>
            <p:cNvPr id="6175" name="TextBox 21"/>
            <p:cNvSpPr txBox="1">
              <a:spLocks noChangeArrowheads="1"/>
            </p:cNvSpPr>
            <p:nvPr/>
          </p:nvSpPr>
          <p:spPr bwMode="auto">
            <a:xfrm>
              <a:off x="8246852" y="4936168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Y3</a:t>
              </a:r>
            </a:p>
          </p:txBody>
        </p:sp>
        <p:sp>
          <p:nvSpPr>
            <p:cNvPr id="6176" name="TextBox 22"/>
            <p:cNvSpPr txBox="1">
              <a:spLocks noChangeArrowheads="1"/>
            </p:cNvSpPr>
            <p:nvPr/>
          </p:nvSpPr>
          <p:spPr bwMode="auto">
            <a:xfrm>
              <a:off x="6477000" y="3048000"/>
              <a:ext cx="359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EN</a:t>
              </a:r>
            </a:p>
          </p:txBody>
        </p:sp>
      </p:grpSp>
      <p:grpSp>
        <p:nvGrpSpPr>
          <p:cNvPr id="6160" name="Group 23"/>
          <p:cNvGrpSpPr>
            <a:grpSpLocks/>
          </p:cNvGrpSpPr>
          <p:nvPr/>
        </p:nvGrpSpPr>
        <p:grpSpPr bwMode="auto">
          <a:xfrm>
            <a:off x="2536825" y="5029200"/>
            <a:ext cx="1730375" cy="1374775"/>
            <a:chOff x="631206" y="2206823"/>
            <a:chExt cx="1730994" cy="1374577"/>
          </a:xfrm>
        </p:grpSpPr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4400" y="2206823"/>
              <a:ext cx="11049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2" name="TextBox 25"/>
            <p:cNvSpPr txBox="1">
              <a:spLocks noChangeArrowheads="1"/>
            </p:cNvSpPr>
            <p:nvPr/>
          </p:nvSpPr>
          <p:spPr bwMode="auto">
            <a:xfrm>
              <a:off x="631206" y="2359223"/>
              <a:ext cx="3209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I1</a:t>
              </a:r>
            </a:p>
          </p:txBody>
        </p:sp>
        <p:sp>
          <p:nvSpPr>
            <p:cNvPr id="6163" name="TextBox 26"/>
            <p:cNvSpPr txBox="1">
              <a:spLocks noChangeArrowheads="1"/>
            </p:cNvSpPr>
            <p:nvPr/>
          </p:nvSpPr>
          <p:spPr bwMode="auto">
            <a:xfrm>
              <a:off x="631206" y="2587823"/>
              <a:ext cx="3209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I0</a:t>
              </a:r>
            </a:p>
          </p:txBody>
        </p:sp>
        <p:sp>
          <p:nvSpPr>
            <p:cNvPr id="6164" name="TextBox 27"/>
            <p:cNvSpPr txBox="1">
              <a:spLocks noChangeArrowheads="1"/>
            </p:cNvSpPr>
            <p:nvPr/>
          </p:nvSpPr>
          <p:spPr bwMode="auto">
            <a:xfrm>
              <a:off x="1219200" y="3273623"/>
              <a:ext cx="388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EN</a:t>
              </a:r>
            </a:p>
          </p:txBody>
        </p:sp>
        <p:sp>
          <p:nvSpPr>
            <p:cNvPr id="6165" name="TextBox 28"/>
            <p:cNvSpPr txBox="1">
              <a:spLocks noChangeArrowheads="1"/>
            </p:cNvSpPr>
            <p:nvPr/>
          </p:nvSpPr>
          <p:spPr bwMode="auto">
            <a:xfrm>
              <a:off x="1997998" y="2280046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Y0</a:t>
              </a:r>
            </a:p>
          </p:txBody>
        </p:sp>
        <p:sp>
          <p:nvSpPr>
            <p:cNvPr id="6166" name="TextBox 29"/>
            <p:cNvSpPr txBox="1">
              <a:spLocks noChangeArrowheads="1"/>
            </p:cNvSpPr>
            <p:nvPr/>
          </p:nvSpPr>
          <p:spPr bwMode="auto">
            <a:xfrm>
              <a:off x="1997998" y="2433438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Y1</a:t>
              </a:r>
            </a:p>
          </p:txBody>
        </p:sp>
        <p:sp>
          <p:nvSpPr>
            <p:cNvPr id="6167" name="TextBox 30"/>
            <p:cNvSpPr txBox="1">
              <a:spLocks noChangeArrowheads="1"/>
            </p:cNvSpPr>
            <p:nvPr/>
          </p:nvSpPr>
          <p:spPr bwMode="auto">
            <a:xfrm>
              <a:off x="1997998" y="2586830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Y2</a:t>
              </a:r>
            </a:p>
          </p:txBody>
        </p:sp>
        <p:sp>
          <p:nvSpPr>
            <p:cNvPr id="6168" name="TextBox 31"/>
            <p:cNvSpPr txBox="1">
              <a:spLocks noChangeArrowheads="1"/>
            </p:cNvSpPr>
            <p:nvPr/>
          </p:nvSpPr>
          <p:spPr bwMode="auto">
            <a:xfrm>
              <a:off x="1997998" y="2740223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Y3</a:t>
              </a: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Decoders</a:t>
            </a:r>
          </a:p>
        </p:txBody>
      </p:sp>
      <p:pic>
        <p:nvPicPr>
          <p:cNvPr id="20483" name="Picture 1028" descr="048"/>
          <p:cNvPicPr>
            <a:picLocks noChangeAspect="1" noChangeArrowheads="1"/>
          </p:cNvPicPr>
          <p:nvPr/>
        </p:nvPicPr>
        <p:blipFill>
          <a:blip r:embed="rId2"/>
          <a:srcRect r="58472" b="17390"/>
          <a:stretch>
            <a:fillRect/>
          </a:stretch>
        </p:blipFill>
        <p:spPr bwMode="auto">
          <a:xfrm>
            <a:off x="4419600" y="2057400"/>
            <a:ext cx="31242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29" descr="048"/>
          <p:cNvPicPr>
            <a:picLocks noChangeAspect="1" noChangeArrowheads="1"/>
          </p:cNvPicPr>
          <p:nvPr/>
        </p:nvPicPr>
        <p:blipFill>
          <a:blip r:embed="rId2"/>
          <a:srcRect l="62186" t="38678" r="4976" b="15973"/>
          <a:stretch>
            <a:fillRect/>
          </a:stretch>
        </p:blipFill>
        <p:spPr bwMode="auto">
          <a:xfrm>
            <a:off x="990600" y="4300538"/>
            <a:ext cx="25146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1037"/>
          <p:cNvGrpSpPr>
            <a:grpSpLocks/>
          </p:cNvGrpSpPr>
          <p:nvPr/>
        </p:nvGrpSpPr>
        <p:grpSpPr bwMode="auto">
          <a:xfrm>
            <a:off x="1143000" y="1905000"/>
            <a:ext cx="2209800" cy="2181225"/>
            <a:chOff x="624" y="1772"/>
            <a:chExt cx="1392" cy="1374"/>
          </a:xfrm>
        </p:grpSpPr>
        <p:sp>
          <p:nvSpPr>
            <p:cNvPr id="20487" name="Text Box 1032"/>
            <p:cNvSpPr txBox="1">
              <a:spLocks noChangeArrowheads="1"/>
            </p:cNvSpPr>
            <p:nvPr/>
          </p:nvSpPr>
          <p:spPr bwMode="auto">
            <a:xfrm>
              <a:off x="624" y="1772"/>
              <a:ext cx="1392" cy="1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>
                  <a:latin typeface="+mj-lt"/>
                </a:rPr>
                <a:t>B</a:t>
              </a:r>
              <a:r>
                <a:rPr lang="en-US" baseline="-25000">
                  <a:latin typeface="+mj-lt"/>
                </a:rPr>
                <a:t>1</a:t>
              </a:r>
              <a:r>
                <a:rPr lang="en-US">
                  <a:latin typeface="+mj-lt"/>
                </a:rPr>
                <a:t>B</a:t>
              </a:r>
              <a:r>
                <a:rPr lang="en-US" baseline="-25000">
                  <a:latin typeface="+mj-lt"/>
                </a:rPr>
                <a:t>0</a:t>
              </a:r>
              <a:r>
                <a:rPr lang="en-US">
                  <a:latin typeface="+mj-lt"/>
                </a:rPr>
                <a:t>    F</a:t>
              </a:r>
              <a:r>
                <a:rPr lang="en-US" baseline="-25000">
                  <a:latin typeface="+mj-lt"/>
                </a:rPr>
                <a:t>0</a:t>
              </a:r>
              <a:r>
                <a:rPr lang="en-US">
                  <a:latin typeface="+mj-lt"/>
                </a:rPr>
                <a:t>F</a:t>
              </a:r>
              <a:r>
                <a:rPr lang="en-US" baseline="-25000">
                  <a:latin typeface="+mj-lt"/>
                </a:rPr>
                <a:t>1</a:t>
              </a:r>
              <a:r>
                <a:rPr lang="en-US">
                  <a:latin typeface="+mj-lt"/>
                </a:rPr>
                <a:t>F</a:t>
              </a:r>
              <a:r>
                <a:rPr lang="en-US" baseline="-25000">
                  <a:latin typeface="+mj-lt"/>
                </a:rPr>
                <a:t>2</a:t>
              </a:r>
              <a:r>
                <a:rPr lang="en-US">
                  <a:latin typeface="+mj-lt"/>
                </a:rPr>
                <a:t>F</a:t>
              </a:r>
              <a:r>
                <a:rPr lang="en-US" baseline="-25000">
                  <a:latin typeface="+mj-lt"/>
                </a:rPr>
                <a:t>3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0  0      0 1 1 1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0  1      1 0 1 1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1  0      1 1 0 1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1  1      1 1 1 0</a:t>
              </a:r>
            </a:p>
          </p:txBody>
        </p:sp>
        <p:sp>
          <p:nvSpPr>
            <p:cNvPr id="20488" name="Line 1033"/>
            <p:cNvSpPr>
              <a:spLocks noChangeShapeType="1"/>
            </p:cNvSpPr>
            <p:nvPr/>
          </p:nvSpPr>
          <p:spPr bwMode="auto">
            <a:xfrm>
              <a:off x="1104" y="1872"/>
              <a:ext cx="0" cy="1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489" name="Line 1034"/>
            <p:cNvSpPr>
              <a:spLocks noChangeShapeType="1"/>
            </p:cNvSpPr>
            <p:nvPr/>
          </p:nvSpPr>
          <p:spPr bwMode="auto">
            <a:xfrm>
              <a:off x="672" y="2064"/>
              <a:ext cx="12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6" name="Rectangle 1038"/>
          <p:cNvSpPr>
            <a:spLocks noChangeArrowheads="1"/>
          </p:cNvSpPr>
          <p:nvPr/>
        </p:nvSpPr>
        <p:spPr bwMode="auto">
          <a:xfrm>
            <a:off x="457200" y="914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+mj-lt"/>
              </a:rPr>
              <a:t>Sometimes outputs are active low too!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Decoders as Universal Function Implementers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1538288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latin typeface="+mj-lt"/>
              </a:rPr>
              <a:t>Outputs</a:t>
            </a:r>
            <a:r>
              <a:rPr lang="en-US" dirty="0"/>
              <a:t> are </a:t>
            </a:r>
            <a:r>
              <a:rPr lang="en-US" dirty="0" err="1"/>
              <a:t>minterms</a:t>
            </a:r>
            <a:endParaRPr lang="en-US" dirty="0"/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381000" y="2133600"/>
          <a:ext cx="1681163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Artwork" r:id="rId3" imgW="1390844" imgH="1504762" progId="">
                  <p:embed/>
                </p:oleObj>
              </mc:Choice>
              <mc:Fallback>
                <p:oleObj name="Artwork" r:id="rId3" imgW="1390844" imgH="150476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1681163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2"/>
          <p:cNvGraphicFramePr>
            <a:graphicFrameLocks noChangeAspect="1"/>
          </p:cNvGraphicFramePr>
          <p:nvPr/>
        </p:nvGraphicFramePr>
        <p:xfrm>
          <a:off x="3184525" y="2209800"/>
          <a:ext cx="367347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Artwork" r:id="rId5" imgW="3010320" imgH="1400000" progId="">
                  <p:embed/>
                </p:oleObj>
              </mc:Choice>
              <mc:Fallback>
                <p:oleObj name="Artwork" r:id="rId5" imgW="3010320" imgH="14000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2209800"/>
                        <a:ext cx="3673475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7"/>
          <a:srcRect r="10040"/>
          <a:stretch>
            <a:fillRect/>
          </a:stretch>
        </p:blipFill>
        <p:spPr bwMode="auto">
          <a:xfrm>
            <a:off x="228600" y="4295775"/>
            <a:ext cx="2133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50825" y="39909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I1</a:t>
            </a:r>
          </a:p>
        </p:txBody>
      </p:sp>
      <p:sp>
        <p:nvSpPr>
          <p:cNvPr id="7176" name="TextBox 17"/>
          <p:cNvSpPr txBox="1">
            <a:spLocks noChangeArrowheads="1"/>
          </p:cNvSpPr>
          <p:nvPr/>
        </p:nvSpPr>
        <p:spPr bwMode="auto">
          <a:xfrm>
            <a:off x="784225" y="39909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I0</a:t>
            </a:r>
          </a:p>
        </p:txBody>
      </p:sp>
      <p:sp>
        <p:nvSpPr>
          <p:cNvPr id="7177" name="TextBox 18"/>
          <p:cNvSpPr txBox="1">
            <a:spLocks noChangeArrowheads="1"/>
          </p:cNvSpPr>
          <p:nvPr/>
        </p:nvSpPr>
        <p:spPr bwMode="auto">
          <a:xfrm>
            <a:off x="2286000" y="4981575"/>
            <a:ext cx="923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Y0 (m</a:t>
            </a:r>
            <a:r>
              <a:rPr lang="en-US" sz="1800" baseline="-25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) </a:t>
            </a:r>
          </a:p>
        </p:txBody>
      </p:sp>
      <p:sp>
        <p:nvSpPr>
          <p:cNvPr id="7178" name="TextBox 19"/>
          <p:cNvSpPr txBox="1">
            <a:spLocks noChangeArrowheads="1"/>
          </p:cNvSpPr>
          <p:nvPr/>
        </p:nvSpPr>
        <p:spPr bwMode="auto">
          <a:xfrm>
            <a:off x="2286000" y="5438775"/>
            <a:ext cx="871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Y1 (m</a:t>
            </a:r>
            <a:r>
              <a:rPr lang="en-US" sz="1800" baseline="-25000">
                <a:latin typeface="Calibri" pitchFamily="34" charset="0"/>
              </a:rPr>
              <a:t>1</a:t>
            </a:r>
            <a:r>
              <a:rPr lang="en-US" sz="1800">
                <a:latin typeface="Calibri" pitchFamily="34" charset="0"/>
              </a:rPr>
              <a:t>)</a:t>
            </a:r>
          </a:p>
        </p:txBody>
      </p:sp>
      <p:sp>
        <p:nvSpPr>
          <p:cNvPr id="7179" name="TextBox 20"/>
          <p:cNvSpPr txBox="1">
            <a:spLocks noChangeArrowheads="1"/>
          </p:cNvSpPr>
          <p:nvPr/>
        </p:nvSpPr>
        <p:spPr bwMode="auto">
          <a:xfrm>
            <a:off x="2286000" y="5907088"/>
            <a:ext cx="871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Y2 (m</a:t>
            </a:r>
            <a:r>
              <a:rPr lang="en-US" sz="1800" baseline="-25000">
                <a:latin typeface="Calibri" pitchFamily="34" charset="0"/>
              </a:rPr>
              <a:t>2</a:t>
            </a:r>
            <a:r>
              <a:rPr lang="en-US" sz="1800">
                <a:latin typeface="Calibri" pitchFamily="34" charset="0"/>
              </a:rPr>
              <a:t>)</a:t>
            </a:r>
          </a:p>
          <a:p>
            <a:endParaRPr lang="en-US" sz="1800">
              <a:latin typeface="Calibri" pitchFamily="34" charset="0"/>
            </a:endParaRPr>
          </a:p>
        </p:txBody>
      </p:sp>
      <p:sp>
        <p:nvSpPr>
          <p:cNvPr id="7180" name="TextBox 21"/>
          <p:cNvSpPr txBox="1">
            <a:spLocks noChangeArrowheads="1"/>
          </p:cNvSpPr>
          <p:nvPr/>
        </p:nvSpPr>
        <p:spPr bwMode="auto">
          <a:xfrm>
            <a:off x="2286000" y="6364288"/>
            <a:ext cx="871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Y3 (m</a:t>
            </a:r>
            <a:r>
              <a:rPr lang="en-US" sz="1800" baseline="-25000">
                <a:latin typeface="Calibri" pitchFamily="34" charset="0"/>
              </a:rPr>
              <a:t>3</a:t>
            </a:r>
            <a:r>
              <a:rPr lang="en-US" sz="1800">
                <a:latin typeface="Calibri" pitchFamily="34" charset="0"/>
              </a:rPr>
              <a:t>)</a:t>
            </a:r>
          </a:p>
          <a:p>
            <a:endParaRPr lang="en-US" sz="1800">
              <a:latin typeface="Calibri" pitchFamily="34" charset="0"/>
            </a:endParaRPr>
          </a:p>
        </p:txBody>
      </p:sp>
      <p:sp>
        <p:nvSpPr>
          <p:cNvPr id="71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2" name="Rectangle 5"/>
          <p:cNvSpPr>
            <a:spLocks noChangeArrowheads="1"/>
          </p:cNvSpPr>
          <p:nvPr/>
        </p:nvSpPr>
        <p:spPr bwMode="auto">
          <a:xfrm>
            <a:off x="2438400" y="411480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Any function can be expressed in canonical SOP form</a:t>
            </a:r>
          </a:p>
        </p:txBody>
      </p:sp>
      <p:sp>
        <p:nvSpPr>
          <p:cNvPr id="718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en-US"/>
          </a:p>
        </p:txBody>
      </p:sp>
      <p:sp>
        <p:nvSpPr>
          <p:cNvPr id="7184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5" name="Rectangle 27"/>
          <p:cNvSpPr>
            <a:spLocks noChangeArrowheads="1"/>
          </p:cNvSpPr>
          <p:nvPr/>
        </p:nvSpPr>
        <p:spPr bwMode="auto">
          <a:xfrm>
            <a:off x="0" y="2533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6" name="Picture 28"/>
          <p:cNvPicPr>
            <a:picLocks noChangeAspect="1" noChangeArrowheads="1"/>
          </p:cNvPicPr>
          <p:nvPr/>
        </p:nvPicPr>
        <p:blipFill>
          <a:blip r:embed="rId8"/>
          <a:srcRect l="25397" r="11111"/>
          <a:stretch>
            <a:fillRect/>
          </a:stretch>
        </p:blipFill>
        <p:spPr bwMode="auto">
          <a:xfrm>
            <a:off x="3276600" y="5381625"/>
            <a:ext cx="762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32" descr="giv52503_0521"/>
          <p:cNvPicPr>
            <a:picLocks noChangeAspect="1" noChangeArrowheads="1"/>
          </p:cNvPicPr>
          <p:nvPr/>
        </p:nvPicPr>
        <p:blipFill>
          <a:blip r:embed="rId9"/>
          <a:srcRect r="50104" b="6693"/>
          <a:stretch>
            <a:fillRect/>
          </a:stretch>
        </p:blipFill>
        <p:spPr bwMode="auto">
          <a:xfrm>
            <a:off x="4343400" y="4572000"/>
            <a:ext cx="27432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9" name="Picture 2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4876800"/>
            <a:ext cx="1714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Rectangle 31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Decoders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7200" y="14478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When using decoders with active low outputs use “bubble matching” to use correct </a:t>
            </a:r>
            <a:r>
              <a:rPr lang="en-US" dirty="0">
                <a:latin typeface="+mj-lt"/>
              </a:rPr>
              <a:t>gate</a:t>
            </a:r>
          </a:p>
        </p:txBody>
      </p:sp>
      <p:pic>
        <p:nvPicPr>
          <p:cNvPr id="8197" name="Picture 11" descr="049"/>
          <p:cNvPicPr>
            <a:picLocks noChangeAspect="1" noChangeArrowheads="1"/>
          </p:cNvPicPr>
          <p:nvPr/>
        </p:nvPicPr>
        <p:blipFill>
          <a:blip r:embed="rId3"/>
          <a:srcRect l="17439" r="21900" b="10330"/>
          <a:stretch>
            <a:fillRect/>
          </a:stretch>
        </p:blipFill>
        <p:spPr bwMode="auto">
          <a:xfrm>
            <a:off x="4724400" y="2754313"/>
            <a:ext cx="4114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57200" y="2438400"/>
            <a:ext cx="5062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Example: Implement XNOR with DMUX</a:t>
            </a:r>
          </a:p>
        </p:txBody>
      </p:sp>
      <p:graphicFrame>
        <p:nvGraphicFramePr>
          <p:cNvPr id="8194" name="Object 15"/>
          <p:cNvGraphicFramePr>
            <a:graphicFrameLocks noChangeAspect="1"/>
          </p:cNvGraphicFramePr>
          <p:nvPr/>
        </p:nvGraphicFramePr>
        <p:xfrm>
          <a:off x="685800" y="3124200"/>
          <a:ext cx="3429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1993680" imgH="266400" progId="">
                  <p:embed/>
                </p:oleObj>
              </mc:Choice>
              <mc:Fallback>
                <p:oleObj name="Equation" r:id="rId4" imgW="1993680" imgH="2664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24200"/>
                        <a:ext cx="34290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686800" cy="3505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Multiplexers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Multiplexers (Data Selectors) Mux</a:t>
            </a:r>
          </a:p>
        </p:txBody>
      </p:sp>
      <p:sp>
        <p:nvSpPr>
          <p:cNvPr id="21507" name="Rectangle 2053"/>
          <p:cNvSpPr>
            <a:spLocks noChangeArrowheads="1"/>
          </p:cNvSpPr>
          <p:nvPr/>
        </p:nvSpPr>
        <p:spPr bwMode="auto">
          <a:xfrm>
            <a:off x="457200" y="990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+mj-lt"/>
              </a:rPr>
              <a:t>Directs one of  2</a:t>
            </a:r>
            <a:r>
              <a:rPr lang="en-US" sz="2800" baseline="30000" dirty="0">
                <a:latin typeface="+mj-lt"/>
              </a:rPr>
              <a:t>n</a:t>
            </a:r>
            <a:r>
              <a:rPr lang="en-US" sz="2800" dirty="0">
                <a:latin typeface="+mj-lt"/>
              </a:rPr>
              <a:t> inputs to a single output</a:t>
            </a:r>
          </a:p>
        </p:txBody>
      </p:sp>
      <p:pic>
        <p:nvPicPr>
          <p:cNvPr id="21508" name="Picture 2059" descr="051"/>
          <p:cNvPicPr>
            <a:picLocks noChangeAspect="1" noChangeArrowheads="1"/>
          </p:cNvPicPr>
          <p:nvPr/>
        </p:nvPicPr>
        <p:blipFill>
          <a:blip r:embed="rId2"/>
          <a:srcRect l="35713" r="22360" b="36984"/>
          <a:stretch>
            <a:fillRect/>
          </a:stretch>
        </p:blipFill>
        <p:spPr bwMode="auto">
          <a:xfrm>
            <a:off x="457200" y="4327525"/>
            <a:ext cx="5181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060" descr="051"/>
          <p:cNvPicPr>
            <a:picLocks noChangeAspect="1" noChangeArrowheads="1"/>
          </p:cNvPicPr>
          <p:nvPr/>
        </p:nvPicPr>
        <p:blipFill>
          <a:blip r:embed="rId2"/>
          <a:srcRect r="74515" b="36984"/>
          <a:stretch>
            <a:fillRect/>
          </a:stretch>
        </p:blipFill>
        <p:spPr bwMode="auto">
          <a:xfrm>
            <a:off x="2590800" y="1654175"/>
            <a:ext cx="33528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Group 2066"/>
          <p:cNvGrpSpPr>
            <a:grpSpLocks/>
          </p:cNvGrpSpPr>
          <p:nvPr/>
        </p:nvGrpSpPr>
        <p:grpSpPr bwMode="auto">
          <a:xfrm>
            <a:off x="6477000" y="2959100"/>
            <a:ext cx="2895600" cy="3881438"/>
            <a:chOff x="3936" y="960"/>
            <a:chExt cx="1824" cy="2445"/>
          </a:xfrm>
        </p:grpSpPr>
        <p:sp>
          <p:nvSpPr>
            <p:cNvPr id="21516" name="Text Box 2062"/>
            <p:cNvSpPr txBox="1">
              <a:spLocks noChangeArrowheads="1"/>
            </p:cNvSpPr>
            <p:nvPr/>
          </p:nvSpPr>
          <p:spPr bwMode="auto">
            <a:xfrm>
              <a:off x="3936" y="960"/>
              <a:ext cx="1824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>
                  <a:latin typeface="+mj-lt"/>
                </a:rPr>
                <a:t>S</a:t>
              </a:r>
              <a:r>
                <a:rPr lang="en-US" baseline="-25000">
                  <a:latin typeface="+mj-lt"/>
                </a:rPr>
                <a:t>0</a:t>
              </a:r>
              <a:r>
                <a:rPr lang="en-US">
                  <a:latin typeface="+mj-lt"/>
                </a:rPr>
                <a:t>D</a:t>
              </a:r>
              <a:r>
                <a:rPr lang="en-US" baseline="-25000">
                  <a:latin typeface="+mj-lt"/>
                </a:rPr>
                <a:t>1</a:t>
              </a:r>
              <a:r>
                <a:rPr lang="en-US">
                  <a:latin typeface="+mj-lt"/>
                </a:rPr>
                <a:t>D</a:t>
              </a:r>
              <a:r>
                <a:rPr lang="en-US" baseline="-25000">
                  <a:latin typeface="+mj-lt"/>
                </a:rPr>
                <a:t>0</a:t>
              </a:r>
              <a:r>
                <a:rPr lang="en-US">
                  <a:latin typeface="+mj-lt"/>
                </a:rPr>
                <a:t>    F</a:t>
              </a:r>
              <a:endParaRPr lang="en-US" baseline="-25000">
                <a:latin typeface="+mj-lt"/>
              </a:endParaRP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0  0  0     0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0  0  1     1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0  1  0     0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0  1  1     1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1  0  0     0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1  0  1     0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1  1  0     1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1  1  1     1</a:t>
              </a:r>
            </a:p>
          </p:txBody>
        </p:sp>
        <p:sp>
          <p:nvSpPr>
            <p:cNvPr id="21517" name="Line 2063"/>
            <p:cNvSpPr>
              <a:spLocks noChangeShapeType="1"/>
            </p:cNvSpPr>
            <p:nvPr/>
          </p:nvSpPr>
          <p:spPr bwMode="auto">
            <a:xfrm>
              <a:off x="4656" y="1056"/>
              <a:ext cx="0" cy="22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18" name="Line 2064"/>
            <p:cNvSpPr>
              <a:spLocks noChangeShapeType="1"/>
            </p:cNvSpPr>
            <p:nvPr/>
          </p:nvSpPr>
          <p:spPr bwMode="auto">
            <a:xfrm flipV="1">
              <a:off x="4014" y="1248"/>
              <a:ext cx="930" cy="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pic>
        <p:nvPicPr>
          <p:cNvPr id="21511" name="Picture 2065" descr="051"/>
          <p:cNvPicPr>
            <a:picLocks noChangeAspect="1" noChangeArrowheads="1"/>
          </p:cNvPicPr>
          <p:nvPr/>
        </p:nvPicPr>
        <p:blipFill>
          <a:blip r:embed="rId2"/>
          <a:srcRect l="79037" b="36984"/>
          <a:stretch>
            <a:fillRect/>
          </a:stretch>
        </p:blipFill>
        <p:spPr bwMode="auto">
          <a:xfrm>
            <a:off x="152400" y="1873250"/>
            <a:ext cx="2286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2" name="Group 2071"/>
          <p:cNvGrpSpPr>
            <a:grpSpLocks/>
          </p:cNvGrpSpPr>
          <p:nvPr/>
        </p:nvGrpSpPr>
        <p:grpSpPr bwMode="auto">
          <a:xfrm>
            <a:off x="6629400" y="1404938"/>
            <a:ext cx="1295400" cy="1757362"/>
            <a:chOff x="4224" y="549"/>
            <a:chExt cx="816" cy="1107"/>
          </a:xfrm>
        </p:grpSpPr>
        <p:sp>
          <p:nvSpPr>
            <p:cNvPr id="21513" name="Text Box 2068"/>
            <p:cNvSpPr txBox="1">
              <a:spLocks noChangeArrowheads="1"/>
            </p:cNvSpPr>
            <p:nvPr/>
          </p:nvSpPr>
          <p:spPr bwMode="auto">
            <a:xfrm>
              <a:off x="4224" y="549"/>
              <a:ext cx="816" cy="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>
                  <a:latin typeface="+mj-lt"/>
                </a:rPr>
                <a:t>S</a:t>
              </a:r>
              <a:r>
                <a:rPr lang="en-US" baseline="-25000">
                  <a:latin typeface="+mj-lt"/>
                </a:rPr>
                <a:t>0</a:t>
              </a:r>
              <a:r>
                <a:rPr lang="en-US">
                  <a:latin typeface="+mj-lt"/>
                </a:rPr>
                <a:t>    F</a:t>
              </a:r>
              <a:endParaRPr lang="en-US" baseline="-25000">
                <a:latin typeface="+mj-lt"/>
              </a:endParaRP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0   D</a:t>
              </a:r>
              <a:r>
                <a:rPr lang="en-US" baseline="-25000">
                  <a:latin typeface="+mj-lt"/>
                </a:rPr>
                <a:t>0</a:t>
              </a:r>
              <a:endParaRPr lang="en-US">
                <a:latin typeface="+mj-lt"/>
              </a:endParaRP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1   D</a:t>
              </a:r>
              <a:r>
                <a:rPr lang="en-US" baseline="-25000">
                  <a:latin typeface="+mj-lt"/>
                </a:rPr>
                <a:t>1</a:t>
              </a:r>
              <a:endParaRPr lang="en-US">
                <a:latin typeface="+mj-lt"/>
              </a:endParaRP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>
                  <a:latin typeface="+mj-lt"/>
                </a:rPr>
                <a:t> </a:t>
              </a:r>
            </a:p>
          </p:txBody>
        </p:sp>
        <p:sp>
          <p:nvSpPr>
            <p:cNvPr id="21514" name="Line 2069"/>
            <p:cNvSpPr>
              <a:spLocks noChangeShapeType="1"/>
            </p:cNvSpPr>
            <p:nvPr/>
          </p:nvSpPr>
          <p:spPr bwMode="auto">
            <a:xfrm>
              <a:off x="4512" y="672"/>
              <a:ext cx="0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15" name="Line 2070"/>
            <p:cNvSpPr>
              <a:spLocks noChangeShapeType="1"/>
            </p:cNvSpPr>
            <p:nvPr/>
          </p:nvSpPr>
          <p:spPr bwMode="auto">
            <a:xfrm flipV="1">
              <a:off x="4272" y="864"/>
              <a:ext cx="546" cy="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5867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Glitches and Hazards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7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Multiplexers</a:t>
            </a:r>
          </a:p>
        </p:txBody>
      </p:sp>
      <p:pic>
        <p:nvPicPr>
          <p:cNvPr id="22531" name="Picture 3" descr="052"/>
          <p:cNvPicPr>
            <a:picLocks noChangeAspect="1" noChangeArrowheads="1"/>
          </p:cNvPicPr>
          <p:nvPr/>
        </p:nvPicPr>
        <p:blipFill>
          <a:blip r:embed="rId3"/>
          <a:srcRect l="9372" r="11835" b="15062"/>
          <a:stretch>
            <a:fillRect/>
          </a:stretch>
        </p:blipFill>
        <p:spPr bwMode="auto">
          <a:xfrm>
            <a:off x="304800" y="2060240"/>
            <a:ext cx="62484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967583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+mj-lt"/>
              </a:rPr>
              <a:t>Sometimes include Enable input</a:t>
            </a:r>
          </a:p>
        </p:txBody>
      </p: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7086600" y="2471403"/>
            <a:ext cx="1828800" cy="2560637"/>
            <a:chOff x="4464" y="1365"/>
            <a:chExt cx="1152" cy="1613"/>
          </a:xfrm>
        </p:grpSpPr>
        <p:sp>
          <p:nvSpPr>
            <p:cNvPr id="22535" name="Text Box 6"/>
            <p:cNvSpPr txBox="1">
              <a:spLocks noChangeArrowheads="1"/>
            </p:cNvSpPr>
            <p:nvPr/>
          </p:nvSpPr>
          <p:spPr bwMode="auto">
            <a:xfrm>
              <a:off x="4464" y="1365"/>
              <a:ext cx="1152" cy="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/>
                <a:t>EN S</a:t>
              </a:r>
              <a:r>
                <a:rPr lang="en-US" baseline="-25000"/>
                <a:t>0</a:t>
              </a:r>
              <a:r>
                <a:rPr lang="en-US"/>
                <a:t>    F</a:t>
              </a:r>
              <a:endParaRPr lang="en-US" baseline="-25000"/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/>
                <a:t> 0   0      D</a:t>
              </a:r>
              <a:r>
                <a:rPr lang="en-US" baseline="-25000"/>
                <a:t>0</a:t>
              </a:r>
              <a:endParaRPr lang="en-US"/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/>
                <a:t> 0   1      D</a:t>
              </a:r>
              <a:r>
                <a:rPr lang="en-US" baseline="-25000"/>
                <a:t>1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/>
                <a:t> 1   X      0</a:t>
              </a:r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endParaRPr lang="en-US"/>
            </a:p>
            <a:p>
              <a:pPr marL="457200" indent="-457200">
                <a:lnSpc>
                  <a:spcPct val="65000"/>
                </a:lnSpc>
                <a:spcBef>
                  <a:spcPct val="50000"/>
                </a:spcBef>
              </a:pPr>
              <a:r>
                <a:rPr lang="en-US"/>
                <a:t> </a:t>
              </a:r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5088" y="1440"/>
              <a:ext cx="0" cy="10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 flipV="1">
              <a:off x="4512" y="1680"/>
              <a:ext cx="864" cy="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9"/>
            <p:cNvSpPr>
              <a:spLocks noChangeShapeType="1"/>
            </p:cNvSpPr>
            <p:nvPr/>
          </p:nvSpPr>
          <p:spPr bwMode="auto">
            <a:xfrm>
              <a:off x="4512" y="139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323850" y="156017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+mj-lt"/>
              </a:rPr>
              <a:t>Effective as universal function generator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124700" y="6368715"/>
            <a:ext cx="1905000" cy="457200"/>
          </a:xfrm>
        </p:spPr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5250" y="5244765"/>
            <a:ext cx="836295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Just as decoders were effective as </a:t>
            </a:r>
            <a:r>
              <a:rPr lang="en-US" dirty="0" err="1"/>
              <a:t>minterm</a:t>
            </a:r>
            <a:r>
              <a:rPr lang="en-US" dirty="0"/>
              <a:t> generators (simple functions) and could be used in combination with an OR (NAND) gate to generate functions, a Mux can be used to generate complex </a:t>
            </a:r>
            <a:r>
              <a:rPr lang="en-US" dirty="0" err="1"/>
              <a:t>functoin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Type 0 Universal Function Implementation with a Mux</a:t>
            </a:r>
          </a:p>
        </p:txBody>
      </p:sp>
      <p:pic>
        <p:nvPicPr>
          <p:cNvPr id="23555" name="Picture 3" descr="053"/>
          <p:cNvPicPr>
            <a:picLocks noChangeAspect="1" noChangeArrowheads="1"/>
          </p:cNvPicPr>
          <p:nvPr/>
        </p:nvPicPr>
        <p:blipFill>
          <a:blip r:embed="rId2"/>
          <a:srcRect b="26491"/>
          <a:stretch>
            <a:fillRect/>
          </a:stretch>
        </p:blipFill>
        <p:spPr bwMode="auto">
          <a:xfrm>
            <a:off x="123825" y="3048000"/>
            <a:ext cx="8943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-76200" y="1600200"/>
            <a:ext cx="929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Uses the function inputs (X,Y,Z) to “select” the value of the function </a:t>
            </a:r>
            <a:r>
              <a:rPr lang="en-US" dirty="0" smtClean="0">
                <a:latin typeface="+mj-lt"/>
              </a:rPr>
              <a:t>by selecting </a:t>
            </a:r>
            <a:r>
              <a:rPr lang="en-US" dirty="0">
                <a:latin typeface="+mj-lt"/>
              </a:rPr>
              <a:t>the </a:t>
            </a:r>
            <a:r>
              <a:rPr lang="en-US" dirty="0" err="1">
                <a:latin typeface="+mj-lt"/>
              </a:rPr>
              <a:t>minterm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corresponding </a:t>
            </a:r>
            <a:r>
              <a:rPr lang="en-US" dirty="0">
                <a:latin typeface="+mj-lt"/>
              </a:rPr>
              <a:t>to the inputs.  If the </a:t>
            </a:r>
            <a:r>
              <a:rPr lang="en-US" dirty="0" err="1">
                <a:latin typeface="+mj-lt"/>
              </a:rPr>
              <a:t>minterm</a:t>
            </a:r>
            <a:r>
              <a:rPr lang="en-US" dirty="0">
                <a:latin typeface="+mj-lt"/>
              </a:rPr>
              <a:t> m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 is in the function the corresponding D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 input is tied to 1 (0 otherwise)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Type 1 Universal Function Implementation with a Mux</a:t>
            </a:r>
          </a:p>
        </p:txBody>
      </p:sp>
      <p:pic>
        <p:nvPicPr>
          <p:cNvPr id="24579" name="Picture 1027" descr="054"/>
          <p:cNvPicPr>
            <a:picLocks noChangeAspect="1" noChangeArrowheads="1"/>
          </p:cNvPicPr>
          <p:nvPr/>
        </p:nvPicPr>
        <p:blipFill>
          <a:blip r:embed="rId2"/>
          <a:srcRect l="60612" b="27982"/>
          <a:stretch>
            <a:fillRect/>
          </a:stretch>
        </p:blipFill>
        <p:spPr bwMode="auto">
          <a:xfrm>
            <a:off x="4202113" y="1981200"/>
            <a:ext cx="44084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28" descr="054"/>
          <p:cNvPicPr>
            <a:picLocks noChangeAspect="1" noChangeArrowheads="1"/>
          </p:cNvPicPr>
          <p:nvPr/>
        </p:nvPicPr>
        <p:blipFill>
          <a:blip r:embed="rId2"/>
          <a:srcRect r="76416" b="27982"/>
          <a:stretch>
            <a:fillRect/>
          </a:stretch>
        </p:blipFill>
        <p:spPr bwMode="auto">
          <a:xfrm>
            <a:off x="560388" y="1981200"/>
            <a:ext cx="26400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word about “optimization”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are we optimizing?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Variables (inputs – connectors)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Terms (gates, interconnect)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Unique fan-in (IC packages – same number of gates)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Number of logic levels (speed)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NAND/NOR Implementations (speed, IC packages,…)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Complexity (Design time – time to market)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Design Time &amp; Flexibility/Cost (FPGA vs. ASIC)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6F401-1122-4E11-BA03-AF41F4628E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Prof. Mark G. </a:t>
            </a:r>
            <a:r>
              <a:rPr lang="en-US" sz="1800" dirty="0" smtClean="0"/>
              <a:t>Faust</a:t>
            </a:r>
          </a:p>
          <a:p>
            <a:pPr eaLnBrk="1" hangingPunct="1"/>
            <a:r>
              <a:rPr lang="en-US" sz="1800" dirty="0" smtClean="0"/>
              <a:t>John </a:t>
            </a:r>
            <a:r>
              <a:rPr lang="en-US" sz="1800" dirty="0" err="1" smtClean="0"/>
              <a:t>Wakerly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07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Glitches and Hazards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855102"/>
            <a:ext cx="846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Glitch:  </a:t>
            </a:r>
            <a:r>
              <a:rPr lang="en-US" i="1" dirty="0">
                <a:latin typeface="+mj-lt"/>
              </a:rPr>
              <a:t>Momentary error condition on the output of a circuit due to unequal signal delay paths.  Manifestation of a hazard.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1776412"/>
            <a:ext cx="846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Function Hazard:  </a:t>
            </a:r>
            <a:r>
              <a:rPr lang="en-US" i="1" dirty="0">
                <a:latin typeface="+mj-lt"/>
              </a:rPr>
              <a:t>May cause glitch when two or more inputs change at once.  Cannot be removed by adding logic.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4661" y="2792739"/>
            <a:ext cx="846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Logic Hazard:  </a:t>
            </a:r>
            <a:r>
              <a:rPr lang="en-US" i="1" dirty="0">
                <a:latin typeface="+mj-lt"/>
              </a:rPr>
              <a:t>May cause glitch when one input changes.  Can be removed by adding logic.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4660" y="3809066"/>
            <a:ext cx="846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Dynamic Hazard:  </a:t>
            </a:r>
            <a:r>
              <a:rPr lang="en-US" i="1" dirty="0">
                <a:latin typeface="+mj-lt"/>
              </a:rPr>
              <a:t>Occurs when output of the circuit is changing.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9797" y="4473961"/>
            <a:ext cx="8469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Static Hazard:  </a:t>
            </a:r>
            <a:r>
              <a:rPr lang="en-US" i="1" dirty="0">
                <a:latin typeface="+mj-lt"/>
              </a:rPr>
              <a:t>Occurs when output of the circuit is constant.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18343" y="5244225"/>
            <a:ext cx="8469313" cy="492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i="1" dirty="0">
                <a:latin typeface="+mj-lt"/>
              </a:rPr>
              <a:t>Function and Logic Hazards can be Static or Dynamic.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6014488"/>
            <a:ext cx="8001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/>
              <a:t>Note: even gates on the same IC will not have exactly identical propagation delays and then of course there are different “wire”/trace path lengths.</a:t>
            </a:r>
          </a:p>
        </p:txBody>
      </p:sp>
    </p:spTree>
    <p:extLst>
      <p:ext uri="{BB962C8B-B14F-4D97-AF65-F5344CB8AC3E}">
        <p14:creationId xmlns:p14="http://schemas.microsoft.com/office/powerpoint/2010/main" val="41764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dirty="0" smtClean="0"/>
              <a:t>Static Logic Hazards</a:t>
            </a:r>
          </a:p>
        </p:txBody>
      </p:sp>
      <p:pic>
        <p:nvPicPr>
          <p:cNvPr id="12291" name="Picture 3" descr="041"/>
          <p:cNvPicPr>
            <a:picLocks noChangeAspect="1" noChangeArrowheads="1"/>
          </p:cNvPicPr>
          <p:nvPr/>
        </p:nvPicPr>
        <p:blipFill>
          <a:blip r:embed="rId2"/>
          <a:srcRect b="23846"/>
          <a:stretch>
            <a:fillRect/>
          </a:stretch>
        </p:blipFill>
        <p:spPr bwMode="auto">
          <a:xfrm>
            <a:off x="152400" y="990600"/>
            <a:ext cx="8839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37343" y="2989262"/>
            <a:ext cx="8425657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i="1" dirty="0">
                <a:latin typeface="+mj-lt"/>
              </a:rPr>
              <a:t>Single input changed.  </a:t>
            </a:r>
            <a:endParaRPr lang="en-US" i="1" dirty="0" smtClean="0">
              <a:latin typeface="+mj-lt"/>
            </a:endParaRPr>
          </a:p>
          <a:p>
            <a:r>
              <a:rPr lang="en-US" i="1" dirty="0" smtClean="0">
                <a:latin typeface="+mj-lt"/>
              </a:rPr>
              <a:t>Resulting </a:t>
            </a:r>
            <a:r>
              <a:rPr lang="en-US" i="1" dirty="0">
                <a:latin typeface="+mj-lt"/>
              </a:rPr>
              <a:t>output should have remained the same</a:t>
            </a:r>
            <a:r>
              <a:rPr lang="en-US" i="1" dirty="0" smtClean="0">
                <a:latin typeface="+mj-lt"/>
              </a:rPr>
              <a:t>:</a:t>
            </a:r>
          </a:p>
          <a:p>
            <a:pPr lvl="1"/>
            <a:r>
              <a:rPr lang="en-US" i="1" dirty="0" smtClean="0">
                <a:latin typeface="+mj-lt"/>
              </a:rPr>
              <a:t>1 </a:t>
            </a:r>
            <a:r>
              <a:rPr lang="en-US" i="1" dirty="0">
                <a:latin typeface="+mj-lt"/>
              </a:rPr>
              <a:t>in case(a), 0 in case(b).  </a:t>
            </a:r>
            <a:endParaRPr lang="en-US" i="1" dirty="0" smtClean="0">
              <a:latin typeface="+mj-lt"/>
            </a:endParaRPr>
          </a:p>
          <a:p>
            <a:r>
              <a:rPr lang="en-US" i="1" dirty="0" smtClean="0">
                <a:latin typeface="+mj-lt"/>
              </a:rPr>
              <a:t>However</a:t>
            </a:r>
            <a:r>
              <a:rPr lang="en-US" i="1" dirty="0">
                <a:latin typeface="+mj-lt"/>
              </a:rPr>
              <a:t>, a glitch appeared before the output settled back to its correct level.</a:t>
            </a:r>
          </a:p>
          <a:p>
            <a:endParaRPr lang="en-US" i="1" dirty="0">
              <a:latin typeface="+mj-lt"/>
            </a:endParaRPr>
          </a:p>
          <a:p>
            <a:r>
              <a:rPr lang="en-US" i="1" dirty="0">
                <a:latin typeface="+mj-lt"/>
              </a:rPr>
              <a:t>In two-level SOP circuits may see static 1 hazards</a:t>
            </a:r>
          </a:p>
          <a:p>
            <a:r>
              <a:rPr lang="en-US" i="1" dirty="0">
                <a:latin typeface="+mj-lt"/>
              </a:rPr>
              <a:t>In two-level POS circuits may see static 0 hazards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Static Logic Hazards</a:t>
            </a:r>
          </a:p>
        </p:txBody>
      </p:sp>
      <p:pic>
        <p:nvPicPr>
          <p:cNvPr id="2052" name="Picture 3" descr="039"/>
          <p:cNvPicPr>
            <a:picLocks noChangeAspect="1" noChangeArrowheads="1"/>
          </p:cNvPicPr>
          <p:nvPr/>
        </p:nvPicPr>
        <p:blipFill>
          <a:blip r:embed="rId4"/>
          <a:srcRect l="29665" r="39801" b="55762"/>
          <a:stretch>
            <a:fillRect/>
          </a:stretch>
        </p:blipFill>
        <p:spPr bwMode="auto">
          <a:xfrm>
            <a:off x="304800" y="1143000"/>
            <a:ext cx="44196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2667000"/>
            <a:ext cx="2514600" cy="609600"/>
            <a:chOff x="1056" y="1872"/>
            <a:chExt cx="1584" cy="384"/>
          </a:xfrm>
        </p:grpSpPr>
        <p:sp>
          <p:nvSpPr>
            <p:cNvPr id="2072" name="Rectangle 4"/>
            <p:cNvSpPr>
              <a:spLocks noChangeArrowheads="1"/>
            </p:cNvSpPr>
            <p:nvPr/>
          </p:nvSpPr>
          <p:spPr bwMode="auto">
            <a:xfrm>
              <a:off x="1056" y="1872"/>
              <a:ext cx="384" cy="38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Rectangle 5"/>
            <p:cNvSpPr>
              <a:spLocks noChangeArrowheads="1"/>
            </p:cNvSpPr>
            <p:nvPr/>
          </p:nvSpPr>
          <p:spPr bwMode="auto">
            <a:xfrm>
              <a:off x="2256" y="1872"/>
              <a:ext cx="384" cy="38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2971800" y="2057400"/>
            <a:ext cx="609600" cy="1219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1066800" y="3376613"/>
          <a:ext cx="28956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066680" imgH="215640" progId="">
                  <p:embed/>
                </p:oleObj>
              </mc:Choice>
              <mc:Fallback>
                <p:oleObj name="Equation" r:id="rId5" imgW="1066680" imgH="2156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76613"/>
                        <a:ext cx="28956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8106" name="Picture 10" descr="040"/>
          <p:cNvPicPr>
            <a:picLocks noChangeAspect="1" noChangeArrowheads="1"/>
          </p:cNvPicPr>
          <p:nvPr/>
        </p:nvPicPr>
        <p:blipFill>
          <a:blip r:embed="rId7"/>
          <a:srcRect l="14774" r="18575" b="15117"/>
          <a:stretch>
            <a:fillRect/>
          </a:stretch>
        </p:blipFill>
        <p:spPr bwMode="auto">
          <a:xfrm>
            <a:off x="304800" y="4019550"/>
            <a:ext cx="46482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07" name="Text Box 11"/>
          <p:cNvSpPr txBox="1">
            <a:spLocks noChangeArrowheads="1"/>
          </p:cNvSpPr>
          <p:nvPr/>
        </p:nvSpPr>
        <p:spPr bwMode="auto">
          <a:xfrm>
            <a:off x="5791200" y="1219200"/>
            <a:ext cx="2424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Consider inputs</a:t>
            </a:r>
          </a:p>
          <a:p>
            <a:pPr algn="ctr"/>
            <a:r>
              <a:rPr lang="en-US" sz="2800" u="sng" dirty="0"/>
              <a:t>ABC</a:t>
            </a:r>
          </a:p>
          <a:p>
            <a:pPr algn="ctr"/>
            <a:r>
              <a:rPr lang="en-US" sz="2800" dirty="0"/>
              <a:t>111</a:t>
            </a:r>
          </a:p>
          <a:p>
            <a:pPr algn="ctr"/>
            <a:r>
              <a:rPr lang="en-US" sz="2800" dirty="0"/>
              <a:t>110</a:t>
            </a:r>
          </a:p>
        </p:txBody>
      </p:sp>
      <p:sp>
        <p:nvSpPr>
          <p:cNvPr id="388116" name="Text Box 20"/>
          <p:cNvSpPr txBox="1">
            <a:spLocks noChangeArrowheads="1"/>
          </p:cNvSpPr>
          <p:nvPr/>
        </p:nvSpPr>
        <p:spPr bwMode="auto">
          <a:xfrm>
            <a:off x="16764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41300" y="3962400"/>
            <a:ext cx="4787900" cy="1828800"/>
            <a:chOff x="152" y="2496"/>
            <a:chExt cx="3016" cy="1152"/>
          </a:xfrm>
        </p:grpSpPr>
        <p:sp>
          <p:nvSpPr>
            <p:cNvPr id="2065" name="Text Box 12"/>
            <p:cNvSpPr txBox="1">
              <a:spLocks noChangeArrowheads="1"/>
            </p:cNvSpPr>
            <p:nvPr/>
          </p:nvSpPr>
          <p:spPr bwMode="auto">
            <a:xfrm>
              <a:off x="162" y="24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66" name="Text Box 13"/>
            <p:cNvSpPr txBox="1">
              <a:spLocks noChangeArrowheads="1"/>
            </p:cNvSpPr>
            <p:nvPr/>
          </p:nvSpPr>
          <p:spPr bwMode="auto">
            <a:xfrm>
              <a:off x="172" y="328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67" name="Text Box 14"/>
            <p:cNvSpPr txBox="1">
              <a:spLocks noChangeArrowheads="1"/>
            </p:cNvSpPr>
            <p:nvPr/>
          </p:nvSpPr>
          <p:spPr bwMode="auto">
            <a:xfrm>
              <a:off x="152" y="275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68" name="Text Box 15"/>
            <p:cNvSpPr txBox="1">
              <a:spLocks noChangeArrowheads="1"/>
            </p:cNvSpPr>
            <p:nvPr/>
          </p:nvSpPr>
          <p:spPr bwMode="auto">
            <a:xfrm>
              <a:off x="1824" y="25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69" name="Text Box 17"/>
            <p:cNvSpPr txBox="1">
              <a:spLocks noChangeArrowheads="1"/>
            </p:cNvSpPr>
            <p:nvPr/>
          </p:nvSpPr>
          <p:spPr bwMode="auto">
            <a:xfrm>
              <a:off x="988" y="268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70" name="Text Box 21"/>
            <p:cNvSpPr txBox="1">
              <a:spLocks noChangeArrowheads="1"/>
            </p:cNvSpPr>
            <p:nvPr/>
          </p:nvSpPr>
          <p:spPr bwMode="auto">
            <a:xfrm>
              <a:off x="2956" y="32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71" name="Text Box 22"/>
            <p:cNvSpPr txBox="1">
              <a:spLocks noChangeArrowheads="1"/>
            </p:cNvSpPr>
            <p:nvPr/>
          </p:nvSpPr>
          <p:spPr bwMode="auto">
            <a:xfrm>
              <a:off x="1852" y="336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388119" name="Text Box 23"/>
          <p:cNvSpPr txBox="1">
            <a:spLocks noChangeArrowheads="1"/>
          </p:cNvSpPr>
          <p:nvPr/>
        </p:nvSpPr>
        <p:spPr bwMode="auto">
          <a:xfrm>
            <a:off x="688975" y="6324600"/>
            <a:ext cx="403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</a:rPr>
              <a:t>NAND/NAND Implementation</a:t>
            </a:r>
          </a:p>
        </p:txBody>
      </p:sp>
      <p:pic>
        <p:nvPicPr>
          <p:cNvPr id="388120" name="Picture 24" descr="041"/>
          <p:cNvPicPr>
            <a:picLocks noChangeAspect="1" noChangeArrowheads="1"/>
          </p:cNvPicPr>
          <p:nvPr/>
        </p:nvPicPr>
        <p:blipFill>
          <a:blip r:embed="rId8"/>
          <a:srcRect r="52586" b="39557"/>
          <a:stretch>
            <a:fillRect/>
          </a:stretch>
        </p:blipFill>
        <p:spPr bwMode="auto">
          <a:xfrm>
            <a:off x="4724400" y="3200400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6200" y="3962400"/>
            <a:ext cx="368300" cy="1711325"/>
            <a:chOff x="48" y="2496"/>
            <a:chExt cx="232" cy="1078"/>
          </a:xfrm>
        </p:grpSpPr>
        <p:sp>
          <p:nvSpPr>
            <p:cNvPr id="2062" name="Text Box 26"/>
            <p:cNvSpPr txBox="1">
              <a:spLocks noChangeArrowheads="1"/>
            </p:cNvSpPr>
            <p:nvPr/>
          </p:nvSpPr>
          <p:spPr bwMode="auto">
            <a:xfrm>
              <a:off x="58" y="24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63" name="Text Box 27"/>
            <p:cNvSpPr txBox="1">
              <a:spLocks noChangeArrowheads="1"/>
            </p:cNvSpPr>
            <p:nvPr/>
          </p:nvSpPr>
          <p:spPr bwMode="auto">
            <a:xfrm>
              <a:off x="68" y="328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64" name="Text Box 28"/>
            <p:cNvSpPr txBox="1">
              <a:spLocks noChangeArrowheads="1"/>
            </p:cNvSpPr>
            <p:nvPr/>
          </p:nvSpPr>
          <p:spPr bwMode="auto">
            <a:xfrm>
              <a:off x="48" y="275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3" grpId="0" animBg="1"/>
      <p:bldP spid="388107" grpId="0" autoUpdateAnimBg="0"/>
      <p:bldP spid="388116" grpId="0" autoUpdateAnimBg="0"/>
      <p:bldP spid="3881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313880" y="-24812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Static Logic Hazards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5250" y="0"/>
            <a:ext cx="3429000" cy="1933515"/>
            <a:chOff x="304800" y="1143000"/>
            <a:chExt cx="4419600" cy="2819400"/>
          </a:xfrm>
        </p:grpSpPr>
        <p:pic>
          <p:nvPicPr>
            <p:cNvPr id="2052" name="Picture 3" descr="039"/>
            <p:cNvPicPr>
              <a:picLocks noChangeAspect="1" noChangeArrowheads="1"/>
            </p:cNvPicPr>
            <p:nvPr/>
          </p:nvPicPr>
          <p:blipFill>
            <a:blip r:embed="rId4"/>
            <a:srcRect l="29665" r="39801" b="55762"/>
            <a:stretch>
              <a:fillRect/>
            </a:stretch>
          </p:blipFill>
          <p:spPr bwMode="auto">
            <a:xfrm>
              <a:off x="304800" y="1143000"/>
              <a:ext cx="44196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1676400" y="2667000"/>
              <a:ext cx="2514600" cy="609600"/>
              <a:chOff x="1676400" y="2667000"/>
              <a:chExt cx="2514600" cy="609600"/>
            </a:xfrm>
          </p:grpSpPr>
          <p:sp>
            <p:nvSpPr>
              <p:cNvPr id="2072" name="Rectangle 4"/>
              <p:cNvSpPr>
                <a:spLocks noChangeArrowheads="1"/>
              </p:cNvSpPr>
              <p:nvPr/>
            </p:nvSpPr>
            <p:spPr bwMode="auto">
              <a:xfrm>
                <a:off x="1676400" y="2667000"/>
                <a:ext cx="609600" cy="6096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Rectangle 5"/>
              <p:cNvSpPr>
                <a:spLocks noChangeArrowheads="1"/>
              </p:cNvSpPr>
              <p:nvPr/>
            </p:nvSpPr>
            <p:spPr bwMode="auto">
              <a:xfrm>
                <a:off x="3581400" y="2667000"/>
                <a:ext cx="609600" cy="6096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8103" name="Rectangle 7"/>
            <p:cNvSpPr>
              <a:spLocks noChangeArrowheads="1"/>
            </p:cNvSpPr>
            <p:nvPr/>
          </p:nvSpPr>
          <p:spPr bwMode="auto">
            <a:xfrm>
              <a:off x="2971800" y="2057400"/>
              <a:ext cx="609600" cy="12192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8810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165261"/>
                </p:ext>
              </p:extLst>
            </p:nvPr>
          </p:nvGraphicFramePr>
          <p:xfrm>
            <a:off x="1066800" y="3376613"/>
            <a:ext cx="2895600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5" imgW="1066680" imgH="215640" progId="">
                    <p:embed/>
                  </p:oleObj>
                </mc:Choice>
                <mc:Fallback>
                  <p:oleObj name="Equation" r:id="rId5" imgW="1066680" imgH="215640" progId="">
                    <p:embed/>
                    <p:pic>
                      <p:nvPicPr>
                        <p:cNvPr id="38810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3376613"/>
                          <a:ext cx="2895600" cy="585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8107" name="Text Box 11"/>
          <p:cNvSpPr txBox="1">
            <a:spLocks noChangeArrowheads="1"/>
          </p:cNvSpPr>
          <p:nvPr/>
        </p:nvSpPr>
        <p:spPr bwMode="auto">
          <a:xfrm>
            <a:off x="5791200" y="706513"/>
            <a:ext cx="2424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Consider inputs</a:t>
            </a:r>
          </a:p>
          <a:p>
            <a:pPr algn="ctr"/>
            <a:r>
              <a:rPr lang="en-US" sz="2800" u="sng" dirty="0"/>
              <a:t>ABC</a:t>
            </a:r>
          </a:p>
          <a:p>
            <a:pPr algn="ctr"/>
            <a:r>
              <a:rPr lang="en-US" sz="2800" dirty="0"/>
              <a:t>111</a:t>
            </a:r>
          </a:p>
          <a:p>
            <a:pPr algn="ctr"/>
            <a:r>
              <a:rPr lang="en-US" sz="2800" dirty="0"/>
              <a:t>110</a:t>
            </a:r>
          </a:p>
        </p:txBody>
      </p:sp>
      <p:pic>
        <p:nvPicPr>
          <p:cNvPr id="388120" name="Picture 24" descr="041"/>
          <p:cNvPicPr>
            <a:picLocks noChangeAspect="1" noChangeArrowheads="1"/>
          </p:cNvPicPr>
          <p:nvPr/>
        </p:nvPicPr>
        <p:blipFill>
          <a:blip r:embed="rId7"/>
          <a:srcRect r="52586" b="39557"/>
          <a:stretch>
            <a:fillRect/>
          </a:stretch>
        </p:blipFill>
        <p:spPr bwMode="auto">
          <a:xfrm>
            <a:off x="4724400" y="2687713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440532" y="2092573"/>
            <a:ext cx="3581400" cy="1981200"/>
            <a:chOff x="76200" y="3962400"/>
            <a:chExt cx="4953000" cy="2819400"/>
          </a:xfrm>
        </p:grpSpPr>
        <p:pic>
          <p:nvPicPr>
            <p:cNvPr id="388106" name="Picture 10" descr="040"/>
            <p:cNvPicPr>
              <a:picLocks noChangeAspect="1" noChangeArrowheads="1"/>
            </p:cNvPicPr>
            <p:nvPr/>
          </p:nvPicPr>
          <p:blipFill>
            <a:blip r:embed="rId8"/>
            <a:srcRect l="14774" r="18575" b="15117"/>
            <a:stretch>
              <a:fillRect/>
            </a:stretch>
          </p:blipFill>
          <p:spPr bwMode="auto">
            <a:xfrm>
              <a:off x="381000" y="4056661"/>
              <a:ext cx="4572000" cy="222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8116" name="Text Box 20"/>
            <p:cNvSpPr txBox="1">
              <a:spLocks noChangeArrowheads="1"/>
            </p:cNvSpPr>
            <p:nvPr/>
          </p:nvSpPr>
          <p:spPr bwMode="auto">
            <a:xfrm>
              <a:off x="1676400" y="54864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41300" y="3962400"/>
              <a:ext cx="4787900" cy="1828800"/>
              <a:chOff x="241300" y="3962400"/>
              <a:chExt cx="4787900" cy="1828800"/>
            </a:xfrm>
          </p:grpSpPr>
          <p:sp>
            <p:nvSpPr>
              <p:cNvPr id="2065" name="Text Box 12"/>
              <p:cNvSpPr txBox="1">
                <a:spLocks noChangeArrowheads="1"/>
              </p:cNvSpPr>
              <p:nvPr/>
            </p:nvSpPr>
            <p:spPr bwMode="auto">
              <a:xfrm>
                <a:off x="257175" y="39624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066" name="Text Box 13"/>
              <p:cNvSpPr txBox="1">
                <a:spLocks noChangeArrowheads="1"/>
              </p:cNvSpPr>
              <p:nvPr/>
            </p:nvSpPr>
            <p:spPr bwMode="auto">
              <a:xfrm>
                <a:off x="273050" y="5216525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067" name="Text Box 14"/>
              <p:cNvSpPr txBox="1">
                <a:spLocks noChangeArrowheads="1"/>
              </p:cNvSpPr>
              <p:nvPr/>
            </p:nvSpPr>
            <p:spPr bwMode="auto">
              <a:xfrm>
                <a:off x="241300" y="4378325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068" name="Text Box 15"/>
              <p:cNvSpPr txBox="1">
                <a:spLocks noChangeArrowheads="1"/>
              </p:cNvSpPr>
              <p:nvPr/>
            </p:nvSpPr>
            <p:spPr bwMode="auto">
              <a:xfrm>
                <a:off x="2895600" y="40386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069" name="Text Box 17"/>
              <p:cNvSpPr txBox="1">
                <a:spLocks noChangeArrowheads="1"/>
              </p:cNvSpPr>
              <p:nvPr/>
            </p:nvSpPr>
            <p:spPr bwMode="auto">
              <a:xfrm>
                <a:off x="1568450" y="42672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2070" name="Text Box 21"/>
              <p:cNvSpPr txBox="1">
                <a:spLocks noChangeArrowheads="1"/>
              </p:cNvSpPr>
              <p:nvPr/>
            </p:nvSpPr>
            <p:spPr bwMode="auto">
              <a:xfrm>
                <a:off x="4692650" y="51816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071" name="Text Box 22"/>
              <p:cNvSpPr txBox="1">
                <a:spLocks noChangeArrowheads="1"/>
              </p:cNvSpPr>
              <p:nvPr/>
            </p:nvSpPr>
            <p:spPr bwMode="auto">
              <a:xfrm>
                <a:off x="2940050" y="53340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388119" name="Text Box 23"/>
            <p:cNvSpPr txBox="1">
              <a:spLocks noChangeArrowheads="1"/>
            </p:cNvSpPr>
            <p:nvPr/>
          </p:nvSpPr>
          <p:spPr bwMode="auto">
            <a:xfrm>
              <a:off x="688975" y="6324600"/>
              <a:ext cx="4035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NAND/NAND Implementation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6200" y="3962400"/>
              <a:ext cx="368300" cy="1711325"/>
              <a:chOff x="76200" y="3962400"/>
              <a:chExt cx="368300" cy="1711325"/>
            </a:xfrm>
          </p:grpSpPr>
          <p:sp>
            <p:nvSpPr>
              <p:cNvPr id="2062" name="Text Box 26"/>
              <p:cNvSpPr txBox="1">
                <a:spLocks noChangeArrowheads="1"/>
              </p:cNvSpPr>
              <p:nvPr/>
            </p:nvSpPr>
            <p:spPr bwMode="auto">
              <a:xfrm>
                <a:off x="92075" y="39624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063" name="Text Box 27"/>
              <p:cNvSpPr txBox="1">
                <a:spLocks noChangeArrowheads="1"/>
              </p:cNvSpPr>
              <p:nvPr/>
            </p:nvSpPr>
            <p:spPr bwMode="auto">
              <a:xfrm>
                <a:off x="107950" y="5216525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064" name="Text Box 28"/>
              <p:cNvSpPr txBox="1">
                <a:spLocks noChangeArrowheads="1"/>
              </p:cNvSpPr>
              <p:nvPr/>
            </p:nvSpPr>
            <p:spPr bwMode="auto">
              <a:xfrm>
                <a:off x="76200" y="4378325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30918"/>
            <a:ext cx="9144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Let’s look in detail at how a static logic hazard might arise, how it would manifest itself as a glitch and what you can do about it.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Mention simulation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Also mention that the glitch may not make a difference – synchronous design which you’ll learn later (for now, just know that we may only “look” at the output after a certain “settling” time.</a:t>
            </a:r>
          </a:p>
        </p:txBody>
      </p:sp>
    </p:spTree>
    <p:extLst>
      <p:ext uri="{BB962C8B-B14F-4D97-AF65-F5344CB8AC3E}">
        <p14:creationId xmlns:p14="http://schemas.microsoft.com/office/powerpoint/2010/main" val="10517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and Eliminating Static Logic Hazards</a:t>
            </a:r>
          </a:p>
        </p:txBody>
      </p:sp>
      <p:pic>
        <p:nvPicPr>
          <p:cNvPr id="13315" name="Picture 3" descr="039"/>
          <p:cNvPicPr>
            <a:picLocks noChangeAspect="1" noChangeArrowheads="1"/>
          </p:cNvPicPr>
          <p:nvPr/>
        </p:nvPicPr>
        <p:blipFill>
          <a:blip r:embed="rId2"/>
          <a:srcRect l="29665" r="40819" b="32713"/>
          <a:stretch>
            <a:fillRect/>
          </a:stretch>
        </p:blipFill>
        <p:spPr bwMode="auto">
          <a:xfrm>
            <a:off x="228600" y="2122488"/>
            <a:ext cx="38100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48" name="Picture 4" descr="039"/>
          <p:cNvPicPr>
            <a:picLocks noChangeAspect="1" noChangeArrowheads="1"/>
          </p:cNvPicPr>
          <p:nvPr/>
        </p:nvPicPr>
        <p:blipFill>
          <a:blip r:embed="rId2"/>
          <a:srcRect l="60199" b="32713"/>
          <a:stretch>
            <a:fillRect/>
          </a:stretch>
        </p:blipFill>
        <p:spPr bwMode="auto">
          <a:xfrm>
            <a:off x="4038600" y="2122488"/>
            <a:ext cx="50292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150" name="Rectangle 6"/>
          <p:cNvSpPr>
            <a:spLocks noChangeArrowheads="1"/>
          </p:cNvSpPr>
          <p:nvPr/>
        </p:nvSpPr>
        <p:spPr bwMode="auto">
          <a:xfrm>
            <a:off x="2590800" y="2960688"/>
            <a:ext cx="533400" cy="1066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47800" y="3494088"/>
            <a:ext cx="2209800" cy="533400"/>
            <a:chOff x="912" y="1968"/>
            <a:chExt cx="1392" cy="336"/>
          </a:xfrm>
        </p:grpSpPr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912" y="1968"/>
              <a:ext cx="336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968" y="1968"/>
              <a:ext cx="336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155" name="Rectangle 11"/>
          <p:cNvSpPr>
            <a:spLocks noChangeArrowheads="1"/>
          </p:cNvSpPr>
          <p:nvPr/>
        </p:nvSpPr>
        <p:spPr bwMode="auto">
          <a:xfrm>
            <a:off x="6324600" y="3494088"/>
            <a:ext cx="1066800" cy="45720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158" name="Text Box 14"/>
          <p:cNvSpPr txBox="1">
            <a:spLocks noChangeArrowheads="1"/>
          </p:cNvSpPr>
          <p:nvPr/>
        </p:nvSpPr>
        <p:spPr bwMode="auto">
          <a:xfrm>
            <a:off x="5165725" y="5500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Chain Link Rule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0" grpId="0" animBg="1"/>
      <p:bldP spid="390155" grpId="0" animBg="1"/>
      <p:bldP spid="3901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and Eliminating Static Logic Hazards</a:t>
            </a:r>
          </a:p>
        </p:txBody>
      </p:sp>
      <p:pic>
        <p:nvPicPr>
          <p:cNvPr id="14339" name="Picture 10" descr="040"/>
          <p:cNvPicPr>
            <a:picLocks noChangeAspect="1" noChangeArrowheads="1"/>
          </p:cNvPicPr>
          <p:nvPr/>
        </p:nvPicPr>
        <p:blipFill>
          <a:blip r:embed="rId2"/>
          <a:srcRect l="14671" r="19978" b="20930"/>
          <a:stretch>
            <a:fillRect/>
          </a:stretch>
        </p:blipFill>
        <p:spPr bwMode="auto">
          <a:xfrm>
            <a:off x="152400" y="2819400"/>
            <a:ext cx="3733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042"/>
          <p:cNvPicPr>
            <a:picLocks noChangeAspect="1" noChangeArrowheads="1"/>
          </p:cNvPicPr>
          <p:nvPr/>
        </p:nvPicPr>
        <p:blipFill>
          <a:blip r:embed="rId3"/>
          <a:srcRect l="6169" r="10197" b="11008"/>
          <a:stretch>
            <a:fillRect/>
          </a:stretch>
        </p:blipFill>
        <p:spPr bwMode="auto">
          <a:xfrm>
            <a:off x="4343400" y="2133600"/>
            <a:ext cx="4648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Another Example</a:t>
            </a:r>
          </a:p>
        </p:txBody>
      </p:sp>
      <p:pic>
        <p:nvPicPr>
          <p:cNvPr id="392195" name="Picture 3" descr="043"/>
          <p:cNvPicPr>
            <a:picLocks noChangeAspect="1" noChangeArrowheads="1"/>
          </p:cNvPicPr>
          <p:nvPr/>
        </p:nvPicPr>
        <p:blipFill>
          <a:blip r:embed="rId3"/>
          <a:srcRect l="5196" r="9340" b="10944"/>
          <a:stretch>
            <a:fillRect/>
          </a:stretch>
        </p:blipFill>
        <p:spPr bwMode="auto">
          <a:xfrm>
            <a:off x="4343400" y="2209800"/>
            <a:ext cx="46482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039"/>
          <p:cNvPicPr>
            <a:picLocks noChangeAspect="1" noChangeArrowheads="1"/>
          </p:cNvPicPr>
          <p:nvPr/>
        </p:nvPicPr>
        <p:blipFill>
          <a:blip r:embed="rId4"/>
          <a:srcRect l="29665" r="40819" b="54643"/>
          <a:stretch>
            <a:fillRect/>
          </a:stretch>
        </p:blipFill>
        <p:spPr bwMode="auto">
          <a:xfrm>
            <a:off x="228600" y="2122488"/>
            <a:ext cx="38100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2057400" y="2960688"/>
            <a:ext cx="533400" cy="1066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47800" y="2971800"/>
            <a:ext cx="2209800" cy="533400"/>
            <a:chOff x="912" y="1968"/>
            <a:chExt cx="1392" cy="336"/>
          </a:xfrm>
        </p:grpSpPr>
        <p:sp>
          <p:nvSpPr>
            <p:cNvPr id="3085" name="Rectangle 7"/>
            <p:cNvSpPr>
              <a:spLocks noChangeArrowheads="1"/>
            </p:cNvSpPr>
            <p:nvPr/>
          </p:nvSpPr>
          <p:spPr bwMode="auto">
            <a:xfrm>
              <a:off x="912" y="1968"/>
              <a:ext cx="336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Rectangle 8"/>
            <p:cNvSpPr>
              <a:spLocks noChangeArrowheads="1"/>
            </p:cNvSpPr>
            <p:nvPr/>
          </p:nvSpPr>
          <p:spPr bwMode="auto">
            <a:xfrm>
              <a:off x="1968" y="1968"/>
              <a:ext cx="336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Implement a hazard-free circuit for the 0s of the previous function using NOR gates</a:t>
            </a:r>
          </a:p>
        </p:txBody>
      </p:sp>
      <p:graphicFrame>
        <p:nvGraphicFramePr>
          <p:cNvPr id="392202" name="Object 10"/>
          <p:cNvGraphicFramePr>
            <a:graphicFrameLocks noChangeAspect="1"/>
          </p:cNvGraphicFramePr>
          <p:nvPr/>
        </p:nvGraphicFramePr>
        <p:xfrm>
          <a:off x="762000" y="4724400"/>
          <a:ext cx="28956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1066680" imgH="215640" progId="">
                  <p:embed/>
                </p:oleObj>
              </mc:Choice>
              <mc:Fallback>
                <p:oleObj name="Equation" r:id="rId5" imgW="1066680" imgH="21564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28956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647700" y="4244975"/>
            <a:ext cx="2947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SOP Form for 0s</a:t>
            </a:r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603250" y="5592763"/>
            <a:ext cx="3119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Need Cover Term</a:t>
            </a:r>
          </a:p>
        </p:txBody>
      </p:sp>
      <p:graphicFrame>
        <p:nvGraphicFramePr>
          <p:cNvPr id="392205" name="Object 13"/>
          <p:cNvGraphicFramePr>
            <a:graphicFrameLocks noChangeAspect="1"/>
          </p:cNvGraphicFramePr>
          <p:nvPr/>
        </p:nvGraphicFramePr>
        <p:xfrm>
          <a:off x="304800" y="6119813"/>
          <a:ext cx="40322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1485720" imgH="215640" progId="">
                  <p:embed/>
                </p:oleObj>
              </mc:Choice>
              <mc:Fallback>
                <p:oleObj name="Equation" r:id="rId7" imgW="1485720" imgH="21564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19813"/>
                        <a:ext cx="403225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1447800" y="2971800"/>
            <a:ext cx="1143000" cy="53340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4C9-B773-4A28-A1FE-216FA31E55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7" grpId="0" animBg="1"/>
      <p:bldP spid="392203" grpId="0" autoUpdateAnimBg="0"/>
      <p:bldP spid="392204" grpId="0" autoUpdateAnimBg="0"/>
      <p:bldP spid="39220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16219</TotalTime>
  <Words>924</Words>
  <Application>Microsoft Office PowerPoint</Application>
  <PresentationFormat>On-screen Show (4:3)</PresentationFormat>
  <Paragraphs>193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Default Design</vt:lpstr>
      <vt:lpstr>Equation</vt:lpstr>
      <vt:lpstr>Artwork</vt:lpstr>
      <vt:lpstr>Lecture 9</vt:lpstr>
      <vt:lpstr>Glitches and Hazards</vt:lpstr>
      <vt:lpstr>Glitches and Hazards</vt:lpstr>
      <vt:lpstr>Static Logic Hazards</vt:lpstr>
      <vt:lpstr>Static Logic Hazards</vt:lpstr>
      <vt:lpstr>Static Logic Hazards</vt:lpstr>
      <vt:lpstr>Detecting and Eliminating Static Logic Hazards</vt:lpstr>
      <vt:lpstr>Detecting and Eliminating Static Logic Hazards</vt:lpstr>
      <vt:lpstr>Another Example</vt:lpstr>
      <vt:lpstr>Static Function Hazards</vt:lpstr>
      <vt:lpstr>Dynamic Hazards</vt:lpstr>
      <vt:lpstr>Implementations for Complex Functions and Their Delays</vt:lpstr>
      <vt:lpstr>Decoders</vt:lpstr>
      <vt:lpstr>Decoders</vt:lpstr>
      <vt:lpstr>Decoders</vt:lpstr>
      <vt:lpstr>Decoders as Universal Function Implementers</vt:lpstr>
      <vt:lpstr>Decoders</vt:lpstr>
      <vt:lpstr>Multiplexers</vt:lpstr>
      <vt:lpstr>Multiplexers (Data Selectors) Mux</vt:lpstr>
      <vt:lpstr>Multiplexers</vt:lpstr>
      <vt:lpstr>Type 0 Universal Function Implementation with a Mux</vt:lpstr>
      <vt:lpstr>Type 1 Universal Function Implementation with a Mux</vt:lpstr>
      <vt:lpstr>A word about “optimization”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171</dc:title>
  <dc:creator>Mark G. Faust</dc:creator>
  <cp:lastModifiedBy>mperkows</cp:lastModifiedBy>
  <cp:revision>362</cp:revision>
  <dcterms:created xsi:type="dcterms:W3CDTF">2004-07-30T14:54:42Z</dcterms:created>
  <dcterms:modified xsi:type="dcterms:W3CDTF">2017-03-26T22:57:50Z</dcterms:modified>
</cp:coreProperties>
</file>